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93" r:id="rId3"/>
    <p:sldId id="267" r:id="rId4"/>
    <p:sldId id="259" r:id="rId5"/>
    <p:sldId id="268" r:id="rId6"/>
    <p:sldId id="282" r:id="rId7"/>
    <p:sldId id="260" r:id="rId8"/>
    <p:sldId id="294" r:id="rId9"/>
    <p:sldId id="281" r:id="rId10"/>
    <p:sldId id="296" r:id="rId11"/>
    <p:sldId id="299" r:id="rId12"/>
    <p:sldId id="300" r:id="rId13"/>
    <p:sldId id="298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83B2-BF30-4690-8B88-FC05CAD84A10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25D22-2D87-4765-B01C-5FD0F0C1D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2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States &amp; LEAs should work together to ensure that LEAs have all the necessary data to make sound</a:t>
            </a:r>
            <a:r>
              <a:rPr lang="en-US" baseline="0" dirty="0" smtClean="0"/>
              <a:t> decisions related to CEP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D22-2D87-4765-B01C-5FD0F0C1D9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7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D22-2D87-4765-B01C-5FD0F0C1D9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6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4"/>
            <a:ext cx="1217066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99319"/>
            <a:ext cx="1063300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8"/>
            <a:ext cx="9144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5"/>
            <a:ext cx="1371600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5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217066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19"/>
            <a:ext cx="6858000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5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96572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13000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72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0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3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2"/>
            <a:ext cx="797475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16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8373775-6F34-44EB-A2A1-F4723160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9144000" cy="1472184"/>
          </a:xfrm>
        </p:spPr>
        <p:txBody>
          <a:bodyPr/>
          <a:lstStyle/>
          <a:p>
            <a:r>
              <a:rPr lang="en-US" sz="4800" dirty="0" smtClean="0"/>
              <a:t>	</a:t>
            </a:r>
            <a:r>
              <a:rPr lang="en-US" sz="3900" b="1" dirty="0" smtClean="0">
                <a:latin typeface="Calibri" panose="020F0502020204030204" pitchFamily="34" charset="0"/>
              </a:rPr>
              <a:t>Community Eligibility Provision</a:t>
            </a:r>
            <a:endParaRPr lang="en-US" sz="39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828800"/>
            <a:ext cx="9144000" cy="1752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dirty="0"/>
              <a:t>	</a:t>
            </a:r>
            <a:r>
              <a:rPr lang="en-US" sz="2400" dirty="0"/>
              <a:t>Frequently Asked Questions and Answers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	State Roundtable 2014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	Wednesday July 16th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are meals for visiting students claimed?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 smtClean="0"/>
              <a:t>Non-CEP student visits a CEP school</a:t>
            </a:r>
            <a:endParaRPr lang="en-US" sz="4400" b="1" dirty="0"/>
          </a:p>
          <a:p>
            <a:r>
              <a:rPr lang="en-US" sz="3700" dirty="0"/>
              <a:t>Meals served to the visiting students would be included as part of the total count of meals served in the CEP school.  </a:t>
            </a:r>
          </a:p>
          <a:p>
            <a:r>
              <a:rPr lang="en-US" sz="3700" dirty="0"/>
              <a:t>Operationally easier on the CEP school, prevents overt identification, and the CEP school will be reimbursed for meals served</a:t>
            </a:r>
            <a:r>
              <a:rPr lang="en-US" sz="3700" dirty="0" smtClean="0"/>
              <a:t>.</a:t>
            </a:r>
            <a:endParaRPr lang="en-US" dirty="0"/>
          </a:p>
          <a:p>
            <a:pPr marL="0" lvl="0" indent="0">
              <a:buNone/>
            </a:pPr>
            <a:r>
              <a:rPr lang="en-US" sz="4400" b="1" dirty="0"/>
              <a:t>CEP student visits a non-CEP school  </a:t>
            </a:r>
          </a:p>
          <a:p>
            <a:r>
              <a:rPr lang="en-US" sz="3600" dirty="0"/>
              <a:t>FNS strongly encourages non-CEP schools </a:t>
            </a:r>
            <a:r>
              <a:rPr lang="en-US" sz="3600" dirty="0" smtClean="0"/>
              <a:t>to </a:t>
            </a:r>
            <a:r>
              <a:rPr lang="en-US" sz="3600" dirty="0"/>
              <a:t>provide </a:t>
            </a:r>
            <a:r>
              <a:rPr lang="en-US" sz="3600" dirty="0" smtClean="0"/>
              <a:t>free </a:t>
            </a:r>
            <a:r>
              <a:rPr lang="en-US" sz="3600" dirty="0"/>
              <a:t>meal </a:t>
            </a:r>
            <a:r>
              <a:rPr lang="en-US" sz="3600" dirty="0" smtClean="0"/>
              <a:t>to visiting </a:t>
            </a:r>
            <a:r>
              <a:rPr lang="en-US" sz="3600" dirty="0"/>
              <a:t>CEP students to avoid any disruption to the child’s </a:t>
            </a:r>
            <a:r>
              <a:rPr lang="en-US" sz="3600" dirty="0" smtClean="0"/>
              <a:t>usual meal </a:t>
            </a:r>
            <a:r>
              <a:rPr lang="en-US" sz="3600" dirty="0"/>
              <a:t>service </a:t>
            </a:r>
            <a:r>
              <a:rPr lang="en-US" sz="3600" dirty="0" smtClean="0"/>
              <a:t>routine  </a:t>
            </a:r>
          </a:p>
          <a:p>
            <a:r>
              <a:rPr lang="en-US" sz="3600" dirty="0" smtClean="0"/>
              <a:t>Free meals to visiting CEP students </a:t>
            </a:r>
            <a:r>
              <a:rPr lang="en-US" sz="3600" dirty="0"/>
              <a:t>should be claimed according to the claiming percentages of the CEP school. </a:t>
            </a:r>
            <a:endParaRPr lang="en-US" sz="3600" dirty="0" smtClean="0"/>
          </a:p>
          <a:p>
            <a:r>
              <a:rPr lang="en-US" sz="3600" dirty="0" smtClean="0"/>
              <a:t>SFA food </a:t>
            </a:r>
            <a:r>
              <a:rPr lang="en-US" sz="3600" dirty="0"/>
              <a:t>service account </a:t>
            </a:r>
            <a:r>
              <a:rPr lang="en-US" sz="3600" dirty="0" smtClean="0"/>
              <a:t>may be </a:t>
            </a:r>
            <a:r>
              <a:rPr lang="en-US" sz="3600" dirty="0"/>
              <a:t>used to cover the value of any </a:t>
            </a:r>
            <a:r>
              <a:rPr lang="en-US" sz="3600" dirty="0" smtClean="0"/>
              <a:t>paid </a:t>
            </a:r>
            <a:r>
              <a:rPr lang="en-US" sz="3600" dirty="0"/>
              <a:t>meals of visiting </a:t>
            </a:r>
            <a:r>
              <a:rPr lang="en-US" sz="3600" dirty="0" smtClean="0"/>
              <a:t>students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happens if a student refuses to select a reimbursable meal?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267200" cy="45720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on-reimbursable meals may not be claimed as reimbursable meals (like standard counting &amp; claiming procedures)</a:t>
            </a:r>
          </a:p>
          <a:p>
            <a:r>
              <a:rPr lang="en-US" dirty="0" smtClean="0"/>
              <a:t>LEA’s discretion to cover the cost of the food or charge the student a la carte prices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1" y="6448425"/>
            <a:ext cx="6217920" cy="180976"/>
          </a:xfrm>
        </p:spPr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2895600" cy="21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if a parent insists on paying for child’s meals?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district should explain the benefits of CEP to the parents. </a:t>
            </a:r>
          </a:p>
          <a:p>
            <a:r>
              <a:rPr lang="en-US" dirty="0" smtClean="0"/>
              <a:t>Children may bring lunches from home or purchase a la carte foods, if available. </a:t>
            </a:r>
          </a:p>
          <a:p>
            <a:r>
              <a:rPr lang="en-US" dirty="0" smtClean="0"/>
              <a:t>Parents that insist on paying should be encouraged to donate to the school food service.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1" y="6448425"/>
            <a:ext cx="6217920" cy="180976"/>
          </a:xfrm>
        </p:spPr>
        <p:txBody>
          <a:bodyPr/>
          <a:lstStyle/>
          <a:p>
            <a:r>
              <a:rPr lang="en-US" smtClean="0"/>
              <a:t>SNA Annual National Conference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70400"/>
            <a:ext cx="2895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happens if an administrative review shows errors in determining CEP eligibility?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If a State agency finds errors in the ISP, the State agency must determine what the ISP SHOULD be, then apply the revised claiming % retroactively to all claims submitted in the current school year.</a:t>
            </a:r>
          </a:p>
          <a:p>
            <a:pPr lvl="0"/>
            <a:r>
              <a:rPr lang="en-US" dirty="0" smtClean="0"/>
              <a:t>If the LEA is determined to be ineligible for CEP, the State agency should:</a:t>
            </a:r>
          </a:p>
          <a:p>
            <a:pPr lvl="1"/>
            <a:r>
              <a:rPr lang="en-US" dirty="0" smtClean="0"/>
              <a:t>Work with the LEA to return to normal counting and claiming (if not eligible for grace year).  If there’s insufficient time in the current school year to resume normal counting/claiming, the SA should use the revised claiming % for the remainder of the school year.</a:t>
            </a:r>
          </a:p>
          <a:p>
            <a:pPr lvl="1"/>
            <a:r>
              <a:rPr lang="en-US" dirty="0" smtClean="0"/>
              <a:t>State agencies have discretion to expand fiscal action back beyond the school year in which the erroneous ISP was found (if applicable). </a:t>
            </a:r>
          </a:p>
          <a:p>
            <a:pPr lvl="1"/>
            <a:r>
              <a:rPr lang="en-US" dirty="0" smtClean="0"/>
              <a:t>Provide technical assistance to the LEA to ensure the LEA knows how to calculate their ISP. </a:t>
            </a:r>
          </a:p>
          <a:p>
            <a:pPr lvl="1"/>
            <a:r>
              <a:rPr lang="en-US" dirty="0" smtClean="0"/>
              <a:t>Examine its CEP process to determine why the erroneous ISP was not discovered and corrected when the LEA elected CEP.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48425"/>
            <a:ext cx="6218238" cy="180975"/>
          </a:xfrm>
        </p:spPr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9144000" cy="1472184"/>
          </a:xfrm>
        </p:spPr>
        <p:txBody>
          <a:bodyPr/>
          <a:lstStyle/>
          <a:p>
            <a:r>
              <a:rPr lang="en-US" sz="4800" dirty="0" smtClean="0"/>
              <a:t>	</a:t>
            </a:r>
            <a:r>
              <a:rPr lang="en-US" sz="3900" b="1" dirty="0" smtClean="0">
                <a:latin typeface="Calibri" panose="020F0502020204030204" pitchFamily="34" charset="0"/>
              </a:rPr>
              <a:t>Thank you!</a:t>
            </a:r>
            <a:endParaRPr lang="en-US" sz="3900" b="1" dirty="0"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What are the key dates for notification/publication of eligibility and electing CEP?</a:t>
            </a:r>
            <a:endParaRPr lang="en-US" sz="35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05350"/>
              </p:ext>
            </p:extLst>
          </p:nvPr>
        </p:nvGraphicFramePr>
        <p:xfrm>
          <a:off x="381000" y="1752600"/>
          <a:ext cx="8153400" cy="473049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038600"/>
                <a:gridCol w="4114800"/>
              </a:tblGrid>
              <a:tr h="323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Requirement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1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Identified student data reflective of April 1st determines eligibility to participate in CEP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</a:rPr>
                        <a:t>April 15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effectLst/>
                        </a:rPr>
                        <a:t>State </a:t>
                      </a:r>
                      <a:r>
                        <a:rPr lang="en-US" sz="1800" dirty="0">
                          <a:effectLst/>
                        </a:rPr>
                        <a:t>agencies notify LEAs of </a:t>
                      </a:r>
                      <a:r>
                        <a:rPr lang="en-US" sz="1800" dirty="0" smtClean="0">
                          <a:effectLst/>
                        </a:rPr>
                        <a:t>district-wide eligibility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effectLst/>
                        </a:rPr>
                        <a:t>LEAs </a:t>
                      </a:r>
                      <a:r>
                        <a:rPr lang="en-US" sz="1800" dirty="0">
                          <a:effectLst/>
                        </a:rPr>
                        <a:t>submit </a:t>
                      </a:r>
                      <a:r>
                        <a:rPr lang="en-US" sz="1800" dirty="0" smtClean="0">
                          <a:effectLst/>
                        </a:rPr>
                        <a:t>school-level </a:t>
                      </a:r>
                      <a:r>
                        <a:rPr lang="en-US" sz="1800" dirty="0">
                          <a:effectLst/>
                        </a:rPr>
                        <a:t>eligibility information to State </a:t>
                      </a:r>
                      <a:r>
                        <a:rPr lang="en-US" sz="1800" dirty="0" smtClean="0">
                          <a:effectLst/>
                        </a:rPr>
                        <a:t>agency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08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</a:t>
                      </a:r>
                      <a:r>
                        <a:rPr lang="en-US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State agencies post the LEA </a:t>
                      </a:r>
                      <a:r>
                        <a:rPr lang="en-US" sz="1800" dirty="0" smtClean="0">
                          <a:effectLst/>
                        </a:rPr>
                        <a:t>district-wide </a:t>
                      </a:r>
                      <a:r>
                        <a:rPr lang="en-US" sz="1800" dirty="0">
                          <a:effectLst/>
                        </a:rPr>
                        <a:t>and </a:t>
                      </a:r>
                      <a:r>
                        <a:rPr lang="en-US" sz="1800" dirty="0" smtClean="0">
                          <a:effectLst/>
                        </a:rPr>
                        <a:t>school-level </a:t>
                      </a:r>
                      <a:r>
                        <a:rPr lang="en-US" sz="1800" dirty="0">
                          <a:effectLst/>
                        </a:rPr>
                        <a:t>lists on </a:t>
                      </a:r>
                      <a:r>
                        <a:rPr lang="en-US" sz="1800" dirty="0" smtClean="0">
                          <a:effectLst/>
                        </a:rPr>
                        <a:t>website</a:t>
                      </a:r>
                      <a:r>
                        <a:rPr lang="en-US" sz="1800" baseline="0" dirty="0" smtClean="0">
                          <a:effectLst/>
                        </a:rPr>
                        <a:t> and </a:t>
                      </a:r>
                      <a:r>
                        <a:rPr lang="en-US" sz="1800" dirty="0" smtClean="0">
                          <a:effectLst/>
                        </a:rPr>
                        <a:t>States</a:t>
                      </a:r>
                      <a:r>
                        <a:rPr lang="en-US" sz="1800" baseline="0" dirty="0" smtClean="0">
                          <a:effectLst/>
                        </a:rPr>
                        <a:t> s</a:t>
                      </a:r>
                      <a:r>
                        <a:rPr lang="en-US" sz="1800" dirty="0" smtClean="0">
                          <a:effectLst/>
                        </a:rPr>
                        <a:t>end website</a:t>
                      </a:r>
                      <a:r>
                        <a:rPr lang="en-US" sz="1800" baseline="0" dirty="0" smtClean="0">
                          <a:effectLst/>
                        </a:rPr>
                        <a:t> l</a:t>
                      </a:r>
                      <a:r>
                        <a:rPr lang="en-US" sz="1800" dirty="0" smtClean="0">
                          <a:effectLst/>
                        </a:rPr>
                        <a:t>ink </a:t>
                      </a:r>
                      <a:r>
                        <a:rPr lang="en-US" sz="1800" dirty="0">
                          <a:effectLst/>
                        </a:rPr>
                        <a:t>to </a:t>
                      </a:r>
                      <a:r>
                        <a:rPr lang="en-US" sz="1800" dirty="0" smtClean="0">
                          <a:effectLst/>
                        </a:rPr>
                        <a:t>FNS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278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Extended to August 31</a:t>
                      </a:r>
                    </a:p>
                    <a:p>
                      <a:pPr marL="0" marR="0" algn="ctr" defTabSz="121898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SY 2014-15</a:t>
                      </a:r>
                    </a:p>
                    <a:p>
                      <a:pPr marL="0" marR="0" algn="ctr" defTabSz="121898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30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(after SY 2014-15)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LEAs </a:t>
                      </a:r>
                      <a:r>
                        <a:rPr lang="en-US" sz="1800" dirty="0">
                          <a:effectLst/>
                        </a:rPr>
                        <a:t>must notify their State agency of their intent to </a:t>
                      </a:r>
                      <a:r>
                        <a:rPr lang="en-US" sz="1800" dirty="0" smtClean="0">
                          <a:effectLst/>
                        </a:rPr>
                        <a:t>elect CEP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914400" y="6553200"/>
            <a:ext cx="6217920" cy="180976"/>
          </a:xfrm>
        </p:spPr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data is used to calculate </a:t>
            </a:r>
            <a:br>
              <a:rPr lang="en-US" b="1" dirty="0" smtClean="0"/>
            </a:br>
            <a:r>
              <a:rPr lang="en-US" b="1" dirty="0" smtClean="0"/>
              <a:t>the identified student percentage (ISP)?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Identified students are those students not subject to verification</a:t>
            </a:r>
          </a:p>
          <a:p>
            <a:r>
              <a:rPr lang="en-US" dirty="0" smtClean="0"/>
              <a:t>ISPs must be reflective of April 1</a:t>
            </a:r>
            <a:r>
              <a:rPr lang="en-US" baseline="30000" dirty="0" smtClean="0"/>
              <a:t>st</a:t>
            </a:r>
            <a:endParaRPr lang="en-US" dirty="0"/>
          </a:p>
          <a:p>
            <a:r>
              <a:rPr lang="en-US" dirty="0" smtClean="0"/>
              <a:t>Direct certification is not required during the 4 year cycle but encouraged to increase percentages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1" y="6448425"/>
            <a:ext cx="6217920" cy="180976"/>
          </a:xfrm>
        </p:spPr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6" y="4572000"/>
            <a:ext cx="2667000" cy="17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3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 LEAs group to maximize ISP?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513" y="1600200"/>
            <a:ext cx="5133487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LEAs are allowed to establish different groupings of schools (within the same LEA) in order to maximize their ISP.</a:t>
            </a:r>
          </a:p>
          <a:p>
            <a:r>
              <a:rPr lang="en-US" dirty="0" smtClean="0"/>
              <a:t>If school group composition changes after a school year (say 2 new schools are added), a new ISP must be calculated and a new four year cycle would be started.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1" y="6448425"/>
            <a:ext cx="6217920" cy="180976"/>
          </a:xfrm>
        </p:spPr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17231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0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</a:t>
            </a:r>
            <a:r>
              <a:rPr lang="en-US" b="1" dirty="0" smtClean="0"/>
              <a:t>State Agency review of documentation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14470" cy="16002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State agencies must review documentation submitted by the LEA to ensure that the LEA or school(s):</a:t>
            </a:r>
          </a:p>
          <a:p>
            <a:pPr lvl="1">
              <a:buBlip>
                <a:blip r:embed="rId2"/>
              </a:buBlip>
            </a:pPr>
            <a:r>
              <a:rPr lang="en-US" sz="2900" dirty="0"/>
              <a:t>Meet the minimum identified student </a:t>
            </a:r>
            <a:r>
              <a:rPr lang="en-US" sz="2900" dirty="0" smtClean="0"/>
              <a:t>percentage (40%);</a:t>
            </a:r>
            <a:endParaRPr lang="en-US" sz="2900" dirty="0"/>
          </a:p>
          <a:p>
            <a:pPr lvl="1">
              <a:buBlip>
                <a:blip r:embed="rId2"/>
              </a:buBlip>
            </a:pPr>
            <a:r>
              <a:rPr lang="en-US" sz="2900" dirty="0"/>
              <a:t>Participate in both the NSLP and SBP; and</a:t>
            </a:r>
          </a:p>
          <a:p>
            <a:pPr lvl="1">
              <a:buBlip>
                <a:blip r:embed="rId2"/>
              </a:buBlip>
            </a:pPr>
            <a:r>
              <a:rPr lang="en-US" sz="2900" dirty="0"/>
              <a:t>Have a record of administering the </a:t>
            </a:r>
            <a:r>
              <a:rPr lang="en-US" sz="2900" dirty="0" smtClean="0"/>
              <a:t>above programs </a:t>
            </a:r>
            <a:r>
              <a:rPr lang="en-US" sz="2900" dirty="0"/>
              <a:t>in accordance with regulations.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1" y="6448425"/>
            <a:ext cx="6217920" cy="180976"/>
          </a:xfrm>
        </p:spPr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65" y="3048000"/>
            <a:ext cx="5771270" cy="33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6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if a LEA decides to start CEP after already collecting applications?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038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 LEA decides to elect CEP after taking household income applications</a:t>
            </a:r>
            <a:r>
              <a:rPr lang="en-US" dirty="0" smtClean="0"/>
              <a:t>, </a:t>
            </a:r>
            <a:r>
              <a:rPr lang="en-US" b="1" u="sng" dirty="0" smtClean="0"/>
              <a:t>during this transition year</a:t>
            </a:r>
            <a:r>
              <a:rPr lang="en-US" dirty="0" smtClean="0"/>
              <a:t>, the applications may be filed in another office and there will be no retroactive payments  </a:t>
            </a:r>
          </a:p>
          <a:p>
            <a:r>
              <a:rPr lang="en-US" dirty="0" smtClean="0"/>
              <a:t>In future years, schools will elect CEP before processing applications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1" y="6448425"/>
            <a:ext cx="6217920" cy="180976"/>
          </a:xfrm>
        </p:spPr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60234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2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happens if a school/group of schools chooses to stop CEP mid-year?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Schools can elect to stop CEP and return to normal counting and claiming at any time, including in the middle of the school year</a:t>
            </a:r>
          </a:p>
          <a:p>
            <a:r>
              <a:rPr lang="en-US" dirty="0" smtClean="0"/>
              <a:t>State agencies required to establish a reasonable timeline (at least 30 days) for LEAs and schools stopping CEP </a:t>
            </a:r>
            <a:r>
              <a:rPr lang="en-US" b="1" u="sng" dirty="0" smtClean="0"/>
              <a:t>mid-year</a:t>
            </a:r>
            <a:r>
              <a:rPr lang="en-US" dirty="0" smtClean="0"/>
              <a:t> to resume normal counting and claiming and to give the school time to notify families and print/disseminate/collect/process apps.  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1" y="6448425"/>
            <a:ext cx="6217920" cy="180976"/>
          </a:xfrm>
        </p:spPr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51054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can an ISP be changed throughout the four year cycle?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the </a:t>
            </a:r>
            <a:r>
              <a:rPr lang="en-US" dirty="0"/>
              <a:t>LEA chooses to conduct direct certification during their four-year CEP cycle and the ISP </a:t>
            </a:r>
            <a:r>
              <a:rPr lang="en-US" dirty="0" smtClean="0"/>
              <a:t>increases, </a:t>
            </a:r>
            <a:r>
              <a:rPr lang="en-US" dirty="0"/>
              <a:t>the LEA </a:t>
            </a:r>
            <a:r>
              <a:rPr lang="en-US" dirty="0" smtClean="0"/>
              <a:t>may </a:t>
            </a:r>
            <a:r>
              <a:rPr lang="en-US" dirty="0"/>
              <a:t>be reimbursed at a higher claiming percentage. 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, and 4</a:t>
            </a:r>
            <a:r>
              <a:rPr lang="en-US" baseline="30000" dirty="0"/>
              <a:t>th</a:t>
            </a:r>
            <a:r>
              <a:rPr lang="en-US" dirty="0"/>
              <a:t> years, the LEA/school may select the higher of: </a:t>
            </a:r>
            <a:endParaRPr lang="en-US" dirty="0" smtClean="0"/>
          </a:p>
          <a:p>
            <a:pPr lvl="1"/>
            <a:r>
              <a:rPr lang="en-US" dirty="0" smtClean="0"/>
              <a:t>ISP </a:t>
            </a:r>
            <a:r>
              <a:rPr lang="en-US" dirty="0"/>
              <a:t>from the immediately preceding school year for their annual </a:t>
            </a:r>
            <a:r>
              <a:rPr lang="en-US" dirty="0" smtClean="0"/>
              <a:t>percentage</a:t>
            </a:r>
          </a:p>
          <a:p>
            <a:pPr lvl="1"/>
            <a:r>
              <a:rPr lang="en-US" dirty="0" smtClean="0"/>
              <a:t>The original ISP (the percentage from the year </a:t>
            </a:r>
            <a:r>
              <a:rPr lang="en-US" dirty="0"/>
              <a:t>prior to the first year of participating in </a:t>
            </a:r>
            <a:r>
              <a:rPr lang="en-US" dirty="0" smtClean="0"/>
              <a:t>CEP) </a:t>
            </a:r>
          </a:p>
          <a:p>
            <a:r>
              <a:rPr lang="en-US" dirty="0" smtClean="0"/>
              <a:t>In </a:t>
            </a:r>
            <a:r>
              <a:rPr lang="en-US" dirty="0"/>
              <a:t>order to renew participation after </a:t>
            </a:r>
            <a:r>
              <a:rPr lang="en-US" dirty="0" smtClean="0"/>
              <a:t>the fourth </a:t>
            </a:r>
            <a:r>
              <a:rPr lang="en-US" dirty="0"/>
              <a:t>year, the LEA must demonstrate (via identified student data) that they still meet the ISP requirement for the participating schools. 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1" y="6448425"/>
            <a:ext cx="6217920" cy="180976"/>
          </a:xfrm>
        </p:spPr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happens if a student transfers between CEP and non-CEP schools?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a student at a CEP school transfers to a non-CEP school and the child is not directly certified or otherwise eligible for free meals (e.g., homeless, migrant, runaway, Head Start, Even Start)</a:t>
            </a:r>
          </a:p>
          <a:p>
            <a:pPr lvl="1"/>
            <a:r>
              <a:rPr lang="en-US" dirty="0" smtClean="0"/>
              <a:t>Transfer within LEA: new school must process a household income application within 10 days and provide free meals to the student until eligibility determination is made</a:t>
            </a:r>
          </a:p>
          <a:p>
            <a:pPr lvl="1"/>
            <a:r>
              <a:rPr lang="en-US" dirty="0" smtClean="0"/>
              <a:t>Transfer outside LEA:  </a:t>
            </a:r>
            <a:r>
              <a:rPr lang="en-US" dirty="0"/>
              <a:t>new school must process a household application within 10 days and FNS encourages the </a:t>
            </a:r>
            <a:r>
              <a:rPr lang="en-US" dirty="0" smtClean="0"/>
              <a:t>new LEA to </a:t>
            </a:r>
            <a:r>
              <a:rPr lang="en-US" dirty="0"/>
              <a:t>provide free meals to the student until an eligibility determination is </a:t>
            </a:r>
            <a:r>
              <a:rPr lang="en-US" dirty="0" smtClean="0"/>
              <a:t>made  </a:t>
            </a:r>
            <a:endParaRPr lang="en-US" dirty="0"/>
          </a:p>
          <a:p>
            <a:pPr marL="451025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1" y="6448425"/>
            <a:ext cx="6217920" cy="180976"/>
          </a:xfrm>
        </p:spPr>
        <p:txBody>
          <a:bodyPr/>
          <a:lstStyle/>
          <a:p>
            <a:r>
              <a:rPr lang="en-US" dirty="0" smtClean="0"/>
              <a:t>SNA Annual National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C780A4345051429B3ED425D9094A08" ma:contentTypeVersion="0" ma:contentTypeDescription="Create a new document." ma:contentTypeScope="" ma:versionID="2957eee9f855f2957e008df2049dc3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4B7E91-976F-432C-BFF9-4C9988000EEE}"/>
</file>

<file path=customXml/itemProps2.xml><?xml version="1.0" encoding="utf-8"?>
<ds:datastoreItem xmlns:ds="http://schemas.openxmlformats.org/officeDocument/2006/customXml" ds:itemID="{5667A9A1-9DE6-4F53-9EDE-BA865941134B}"/>
</file>

<file path=customXml/itemProps3.xml><?xml version="1.0" encoding="utf-8"?>
<ds:datastoreItem xmlns:ds="http://schemas.openxmlformats.org/officeDocument/2006/customXml" ds:itemID="{96E80FCD-BF73-4DAD-909A-4122BB285C0F}"/>
</file>

<file path=docProps/app.xml><?xml version="1.0" encoding="utf-8"?>
<Properties xmlns="http://schemas.openxmlformats.org/officeDocument/2006/extended-properties" xmlns:vt="http://schemas.openxmlformats.org/officeDocument/2006/docPropsVTypes">
  <Template>TS102787942</Template>
  <TotalTime>723</TotalTime>
  <Words>946</Words>
  <Application>Microsoft Office PowerPoint</Application>
  <PresentationFormat>On-screen Show (4:3)</PresentationFormat>
  <Paragraphs>87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Cooking 16x9</vt:lpstr>
      <vt:lpstr> Community Eligibility Provision</vt:lpstr>
      <vt:lpstr>What are the key dates for notification/publication of eligibility and electing CEP?</vt:lpstr>
      <vt:lpstr>What data is used to calculate  the identified student percentage (ISP)?</vt:lpstr>
      <vt:lpstr>Can LEAs group to maximize ISP?</vt:lpstr>
      <vt:lpstr>How does State Agency review of documentation work?</vt:lpstr>
      <vt:lpstr>What if a LEA decides to start CEP after already collecting applications?</vt:lpstr>
      <vt:lpstr>What happens if a school/group of schools chooses to stop CEP mid-year?</vt:lpstr>
      <vt:lpstr>How can an ISP be changed throughout the four year cycle?</vt:lpstr>
      <vt:lpstr>What happens if a student transfers between CEP and non-CEP schools?</vt:lpstr>
      <vt:lpstr>How are meals for visiting students claimed?</vt:lpstr>
      <vt:lpstr>What happens if a student refuses to select a reimbursable meal?</vt:lpstr>
      <vt:lpstr>What if a parent insists on paying for child’s meals? </vt:lpstr>
      <vt:lpstr>What happens if an administrative review shows errors in determining CEP eligibility?</vt:lpstr>
      <vt:lpstr>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Eligibility Provision</dc:title>
  <dc:creator>Windows User</dc:creator>
  <cp:lastModifiedBy>Heather Hopwood</cp:lastModifiedBy>
  <cp:revision>63</cp:revision>
  <dcterms:created xsi:type="dcterms:W3CDTF">2014-07-02T16:49:58Z</dcterms:created>
  <dcterms:modified xsi:type="dcterms:W3CDTF">2014-07-16T17:41:06Z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0x01010014C780A4345051429B3ED425D9094A08</vt:lpwstr>
  </property>
  <property fmtid="{D5CDD505-2E9C-101B-9397-08002B2CF9AE}" pid="3" name="Order">
    <vt:r8>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SharedWithUsers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